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9" r:id="rId4"/>
    <p:sldId id="280" r:id="rId5"/>
    <p:sldId id="261" r:id="rId6"/>
    <p:sldId id="273" r:id="rId7"/>
    <p:sldId id="265" r:id="rId8"/>
    <p:sldId id="267" r:id="rId9"/>
    <p:sldId id="268" r:id="rId10"/>
    <p:sldId id="269" r:id="rId11"/>
    <p:sldId id="270" r:id="rId12"/>
    <p:sldId id="275" r:id="rId13"/>
    <p:sldId id="277" r:id="rId14"/>
    <p:sldId id="278" r:id="rId15"/>
    <p:sldId id="282" r:id="rId16"/>
    <p:sldId id="274" r:id="rId17"/>
    <p:sldId id="283" r:id="rId18"/>
    <p:sldId id="272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93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21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8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5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2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4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4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0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0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A59B547-8298-4E8A-A28F-857FE18907F4}" type="datetimeFigureOut">
              <a:rPr lang="en-US" smtClean="0"/>
              <a:t>24-Sep-17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3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havefunwithrussian.ru/index.php/dlya-nachinayushchikh/alfavit/video-alfavit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havefunwithrussian.ru/index.php/kak-skazat/117-kak-tebya-zovu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hyperlink" Target="https://en.wikipedia.org/wiki/Ka_(Cyrillic)" TargetMode="External"/><Relationship Id="rId18" Type="http://schemas.openxmlformats.org/officeDocument/2006/relationships/hyperlink" Target="https://en.wikipedia.org/wiki/Pe_(Cyrillic)" TargetMode="External"/><Relationship Id="rId26" Type="http://schemas.openxmlformats.org/officeDocument/2006/relationships/hyperlink" Target="https://en.wikipedia.org/wiki/Che_(Cyrillic)" TargetMode="External"/><Relationship Id="rId3" Type="http://schemas.openxmlformats.org/officeDocument/2006/relationships/hyperlink" Target="https://en.wikipedia.org/wiki/Be_(Cyrillic)" TargetMode="External"/><Relationship Id="rId21" Type="http://schemas.openxmlformats.org/officeDocument/2006/relationships/hyperlink" Target="https://en.wikipedia.org/wiki/Te_(Cyrillic)" TargetMode="External"/><Relationship Id="rId34" Type="http://schemas.openxmlformats.org/officeDocument/2006/relationships/hyperlink" Target="https://en.wikipedia.org/wiki/Ya_(Cyrillic)" TargetMode="External"/><Relationship Id="rId7" Type="http://schemas.openxmlformats.org/officeDocument/2006/relationships/hyperlink" Target="https://en.wikipedia.org/wiki/Ye_(Cyrillic)" TargetMode="External"/><Relationship Id="rId12" Type="http://schemas.openxmlformats.org/officeDocument/2006/relationships/hyperlink" Target="https://en.wikipedia.org/wiki/Short_I" TargetMode="External"/><Relationship Id="rId17" Type="http://schemas.openxmlformats.org/officeDocument/2006/relationships/hyperlink" Target="https://en.wikipedia.org/wiki/O_(Cyrillic)" TargetMode="External"/><Relationship Id="rId25" Type="http://schemas.openxmlformats.org/officeDocument/2006/relationships/hyperlink" Target="https://en.wikipedia.org/wiki/Tse_(Cyrillic)" TargetMode="External"/><Relationship Id="rId33" Type="http://schemas.openxmlformats.org/officeDocument/2006/relationships/hyperlink" Target="https://en.wikipedia.org/wiki/Yu_(Cyrillic)" TargetMode="External"/><Relationship Id="rId2" Type="http://schemas.openxmlformats.org/officeDocument/2006/relationships/hyperlink" Target="https://en.wikipedia.org/wiki/A_(Cyrillic)" TargetMode="External"/><Relationship Id="rId16" Type="http://schemas.openxmlformats.org/officeDocument/2006/relationships/hyperlink" Target="https://en.wikipedia.org/wiki/En_(Cyrillic)" TargetMode="External"/><Relationship Id="rId20" Type="http://schemas.openxmlformats.org/officeDocument/2006/relationships/hyperlink" Target="https://en.wikipedia.org/wiki/Es_(Cyrillic)" TargetMode="External"/><Relationship Id="rId29" Type="http://schemas.openxmlformats.org/officeDocument/2006/relationships/hyperlink" Target="https://en.wikipedia.org/wiki/Hard_sig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e_(Cyrillic)" TargetMode="External"/><Relationship Id="rId11" Type="http://schemas.openxmlformats.org/officeDocument/2006/relationships/hyperlink" Target="https://en.wikipedia.org/wiki/I_(Cyrillic)" TargetMode="External"/><Relationship Id="rId24" Type="http://schemas.openxmlformats.org/officeDocument/2006/relationships/hyperlink" Target="https://en.wikipedia.org/wiki/Kha_(Cyrillic)" TargetMode="External"/><Relationship Id="rId32" Type="http://schemas.openxmlformats.org/officeDocument/2006/relationships/hyperlink" Target="https://en.wikipedia.org/wiki/E_(Cyrillic)" TargetMode="External"/><Relationship Id="rId5" Type="http://schemas.openxmlformats.org/officeDocument/2006/relationships/hyperlink" Target="https://en.wikipedia.org/wiki/Ge_(Cyrillic)" TargetMode="External"/><Relationship Id="rId15" Type="http://schemas.openxmlformats.org/officeDocument/2006/relationships/hyperlink" Target="https://en.wikipedia.org/wiki/Em_(Cyrillic)" TargetMode="External"/><Relationship Id="rId23" Type="http://schemas.openxmlformats.org/officeDocument/2006/relationships/hyperlink" Target="https://en.wikipedia.org/wiki/Ef_(Cyrillic)" TargetMode="External"/><Relationship Id="rId28" Type="http://schemas.openxmlformats.org/officeDocument/2006/relationships/hyperlink" Target="https://en.wikipedia.org/wiki/Shcha_(Cyrillic)" TargetMode="External"/><Relationship Id="rId10" Type="http://schemas.openxmlformats.org/officeDocument/2006/relationships/hyperlink" Target="https://en.wikipedia.org/wiki/Ze_(Cyrillic)" TargetMode="External"/><Relationship Id="rId19" Type="http://schemas.openxmlformats.org/officeDocument/2006/relationships/hyperlink" Target="https://en.wikipedia.org/wiki/Er_(Cyrillic)" TargetMode="External"/><Relationship Id="rId31" Type="http://schemas.openxmlformats.org/officeDocument/2006/relationships/hyperlink" Target="https://en.wikipedia.org/wiki/Soft_sign" TargetMode="External"/><Relationship Id="rId4" Type="http://schemas.openxmlformats.org/officeDocument/2006/relationships/hyperlink" Target="https://en.wikipedia.org/wiki/Ve_(Cyrillic)" TargetMode="External"/><Relationship Id="rId9" Type="http://schemas.openxmlformats.org/officeDocument/2006/relationships/hyperlink" Target="https://en.wikipedia.org/wiki/Zhe_(Cyrillic)" TargetMode="External"/><Relationship Id="rId14" Type="http://schemas.openxmlformats.org/officeDocument/2006/relationships/hyperlink" Target="https://en.wikipedia.org/wiki/El_(Cyrillic)" TargetMode="External"/><Relationship Id="rId22" Type="http://schemas.openxmlformats.org/officeDocument/2006/relationships/hyperlink" Target="https://en.wikipedia.org/wiki/U_(Cyrillic)" TargetMode="External"/><Relationship Id="rId27" Type="http://schemas.openxmlformats.org/officeDocument/2006/relationships/hyperlink" Target="https://en.wikipedia.org/wiki/Sha_(Cyrillic)" TargetMode="External"/><Relationship Id="rId30" Type="http://schemas.openxmlformats.org/officeDocument/2006/relationships/hyperlink" Target="https://en.wikipedia.org/wiki/Yery" TargetMode="External"/><Relationship Id="rId8" Type="http://schemas.openxmlformats.org/officeDocument/2006/relationships/hyperlink" Target="https://en.wikipedia.org/wiki/Yo_(Cyrillic)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ru-RU" dirty="0"/>
              <a:t>Русский язык</a:t>
            </a:r>
            <a:br>
              <a:rPr lang="ru-RU" dirty="0"/>
            </a:br>
            <a:r>
              <a:rPr lang="zh-TW" altLang="en-US" dirty="0"/>
              <a:t>俄文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второй</a:t>
            </a:r>
            <a:r>
              <a:rPr lang="ru-RU" dirty="0" smtClean="0"/>
              <a:t> </a:t>
            </a:r>
            <a:r>
              <a:rPr lang="ru-RU" dirty="0"/>
              <a:t>урок</a:t>
            </a:r>
          </a:p>
          <a:p>
            <a:r>
              <a:rPr lang="ru-RU" dirty="0"/>
              <a:t>Понедельник, 09</a:t>
            </a:r>
            <a:r>
              <a:rPr lang="en-US" dirty="0" smtClean="0"/>
              <a:t>/</a:t>
            </a:r>
            <a:r>
              <a:rPr lang="ru-RU" dirty="0" smtClean="0"/>
              <a:t>25</a:t>
            </a:r>
            <a:r>
              <a:rPr lang="en-US" dirty="0" smtClean="0"/>
              <a:t>/2017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97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ru-RU" sz="2800" dirty="0" smtClean="0"/>
              <a:t>Дядя , бой, Юля , флаги, рэп, ёлка, Москва ящик, ёж,   шкаф,  цвет,  лес , поле, гора, холм Тайбей, Тайвань, Россия, Оля, Таоюань, студент.</a:t>
            </a:r>
            <a:endParaRPr lang="ru-RU" sz="2400" dirty="0"/>
          </a:p>
          <a:p>
            <a:r>
              <a:rPr lang="ru-RU" sz="2400" b="1" dirty="0"/>
              <a:t>- Что это?</a:t>
            </a:r>
          </a:p>
          <a:p>
            <a:r>
              <a:rPr lang="ru-RU" sz="2400" dirty="0"/>
              <a:t>-Это кот</a:t>
            </a:r>
            <a:r>
              <a:rPr lang="ru-RU" sz="2400" dirty="0" smtClean="0"/>
              <a:t>.</a:t>
            </a:r>
            <a:endParaRPr lang="es-419" sz="2400" dirty="0"/>
          </a:p>
          <a:p>
            <a:r>
              <a:rPr lang="es-419" sz="2400" b="1" dirty="0" smtClean="0"/>
              <a:t>-</a:t>
            </a:r>
            <a:r>
              <a:rPr lang="ru-RU" sz="2400" b="1" dirty="0" smtClean="0"/>
              <a:t>Кто это? </a:t>
            </a:r>
            <a:endParaRPr lang="es-419" sz="2400" b="1" dirty="0" smtClean="0"/>
          </a:p>
          <a:p>
            <a:r>
              <a:rPr lang="es-419" sz="2400" dirty="0" smtClean="0"/>
              <a:t>- </a:t>
            </a:r>
            <a:r>
              <a:rPr lang="ru-RU" sz="2400" dirty="0" smtClean="0"/>
              <a:t>Это П</a:t>
            </a:r>
            <a:r>
              <a:rPr lang="ru-RU" sz="2400" dirty="0" smtClean="0">
                <a:solidFill>
                  <a:srgbClr val="00B050"/>
                </a:solidFill>
              </a:rPr>
              <a:t>а</a:t>
            </a:r>
            <a:r>
              <a:rPr lang="ru-RU" sz="2400" dirty="0" smtClean="0"/>
              <a:t>вел. </a:t>
            </a:r>
          </a:p>
        </p:txBody>
      </p:sp>
    </p:spTree>
    <p:extLst>
      <p:ext uri="{BB962C8B-B14F-4D97-AF65-F5344CB8AC3E}">
        <p14:creationId xmlns:p14="http://schemas.microsoft.com/office/powerpoint/2010/main" val="2640921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The Rare 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Ы </a:t>
            </a:r>
            <a:r>
              <a:rPr lang="en-US" sz="4400" b="1" dirty="0" err="1" smtClean="0"/>
              <a:t>ы</a:t>
            </a:r>
            <a:r>
              <a:rPr lang="ru-RU" sz="4400" dirty="0" smtClean="0"/>
              <a:t>,  </a:t>
            </a:r>
            <a:r>
              <a:rPr lang="en-US" sz="4400" b="1" dirty="0" smtClean="0"/>
              <a:t>Ь </a:t>
            </a:r>
            <a:r>
              <a:rPr lang="en-US" sz="4400" b="1" dirty="0" err="1" smtClean="0"/>
              <a:t>ь</a:t>
            </a:r>
            <a:r>
              <a:rPr lang="ru-RU" sz="4400" b="1" dirty="0" smtClean="0"/>
              <a:t>,  </a:t>
            </a:r>
            <a:r>
              <a:rPr lang="en-US" sz="4400" b="1" dirty="0" smtClean="0"/>
              <a:t>Ъ </a:t>
            </a:r>
            <a:r>
              <a:rPr lang="en-US" sz="4400" b="1" dirty="0" err="1"/>
              <a:t>ъ</a:t>
            </a:r>
            <a:r>
              <a:rPr lang="en-US" sz="4400" dirty="0"/>
              <a:t> </a:t>
            </a:r>
            <a:endParaRPr lang="ru-RU" sz="4400" dirty="0" smtClean="0"/>
          </a:p>
          <a:p>
            <a:pPr marL="0" indent="0">
              <a:buNone/>
            </a:pPr>
            <a:r>
              <a:rPr lang="ru-RU" sz="4400" dirty="0" smtClean="0"/>
              <a:t>Мы, вы, сыр, рыба дым, быт, моль</a:t>
            </a:r>
            <a:r>
              <a:rPr lang="en-US" sz="4400" dirty="0" smtClean="0"/>
              <a:t> </a:t>
            </a:r>
            <a:r>
              <a:rPr lang="en-US" sz="1800" dirty="0" smtClean="0"/>
              <a:t>mole</a:t>
            </a:r>
            <a:r>
              <a:rPr lang="ru-RU" sz="4400" dirty="0" smtClean="0"/>
              <a:t> , корь </a:t>
            </a:r>
            <a:r>
              <a:rPr lang="en-US" sz="1800" dirty="0" smtClean="0"/>
              <a:t>measles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82851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hlinkClick r:id="rId2"/>
              </a:rPr>
              <a:t>http://havefunwithrussian.ru/index.php/dlya-nachinayushchikh/alfavit/video-alfavita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22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Personal Pronouns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Я</a:t>
            </a:r>
            <a:r>
              <a:rPr lang="ru-RU" b="1" dirty="0"/>
              <a:t>	</a:t>
            </a:r>
            <a:r>
              <a:rPr lang="en-US" b="1" dirty="0"/>
              <a:t>I</a:t>
            </a:r>
          </a:p>
          <a:p>
            <a:r>
              <a:rPr lang="ru-RU" b="1" dirty="0">
                <a:solidFill>
                  <a:srgbClr val="FF0000"/>
                </a:solidFill>
              </a:rPr>
              <a:t>Ты</a:t>
            </a:r>
            <a:r>
              <a:rPr lang="ru-RU" b="1" dirty="0"/>
              <a:t>	</a:t>
            </a:r>
            <a:r>
              <a:rPr lang="en-US" b="1" dirty="0"/>
              <a:t>You (singular informal)                     </a:t>
            </a:r>
          </a:p>
          <a:p>
            <a:r>
              <a:rPr lang="ru-RU" b="1" dirty="0">
                <a:solidFill>
                  <a:srgbClr val="FF0000"/>
                </a:solidFill>
              </a:rPr>
              <a:t>Вы</a:t>
            </a:r>
            <a:r>
              <a:rPr lang="ru-RU" b="1" dirty="0"/>
              <a:t>	</a:t>
            </a:r>
            <a:r>
              <a:rPr lang="en-US" b="1" dirty="0"/>
              <a:t>You (plural, singular polite)</a:t>
            </a:r>
          </a:p>
          <a:p>
            <a:r>
              <a:rPr lang="ru-RU" b="1" dirty="0">
                <a:solidFill>
                  <a:srgbClr val="FF0000"/>
                </a:solidFill>
              </a:rPr>
              <a:t>Он</a:t>
            </a:r>
            <a:r>
              <a:rPr lang="ru-RU" b="1" dirty="0"/>
              <a:t>	</a:t>
            </a:r>
            <a:r>
              <a:rPr lang="en-US" b="1" dirty="0"/>
              <a:t>He</a:t>
            </a:r>
          </a:p>
          <a:p>
            <a:r>
              <a:rPr lang="ru-RU" b="1" dirty="0">
                <a:solidFill>
                  <a:srgbClr val="FF0000"/>
                </a:solidFill>
              </a:rPr>
              <a:t>Она</a:t>
            </a:r>
            <a:r>
              <a:rPr lang="ru-RU" b="1" dirty="0"/>
              <a:t>	</a:t>
            </a:r>
            <a:r>
              <a:rPr lang="en-US" b="1" dirty="0"/>
              <a:t>She</a:t>
            </a:r>
          </a:p>
          <a:p>
            <a:r>
              <a:rPr lang="ru-RU" b="1" dirty="0">
                <a:solidFill>
                  <a:srgbClr val="FF0000"/>
                </a:solidFill>
              </a:rPr>
              <a:t>Оно</a:t>
            </a:r>
            <a:r>
              <a:rPr lang="ru-RU" b="1" dirty="0"/>
              <a:t>	</a:t>
            </a:r>
            <a:r>
              <a:rPr lang="en-US" b="1" dirty="0"/>
              <a:t>It</a:t>
            </a:r>
          </a:p>
          <a:p>
            <a:r>
              <a:rPr lang="ru-RU" b="1" dirty="0">
                <a:solidFill>
                  <a:srgbClr val="FF0000"/>
                </a:solidFill>
              </a:rPr>
              <a:t>Мы</a:t>
            </a:r>
            <a:r>
              <a:rPr lang="ru-RU" b="1" dirty="0"/>
              <a:t>	</a:t>
            </a:r>
            <a:r>
              <a:rPr lang="en-US" b="1" dirty="0"/>
              <a:t>We</a:t>
            </a:r>
          </a:p>
          <a:p>
            <a:r>
              <a:rPr lang="ru-RU" b="1" dirty="0">
                <a:solidFill>
                  <a:srgbClr val="FF0000"/>
                </a:solidFill>
              </a:rPr>
              <a:t>Они  </a:t>
            </a:r>
            <a:r>
              <a:rPr lang="ru-RU" b="1" dirty="0"/>
              <a:t>       </a:t>
            </a:r>
            <a:r>
              <a:rPr lang="en-US" b="1" dirty="0" smtClean="0"/>
              <a:t>They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64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(</a:t>
            </a:r>
            <a:r>
              <a:rPr lang="ru-RU" dirty="0" smtClean="0"/>
              <a:t>студ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нт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студ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нт</a:t>
            </a:r>
            <a:r>
              <a:rPr lang="ru-RU" dirty="0" smtClean="0"/>
              <a:t> из Тайваня.</a:t>
            </a:r>
            <a:r>
              <a:rPr lang="ru-RU" dirty="0"/>
              <a:t>	</a:t>
            </a:r>
            <a:endParaRPr lang="en-US" dirty="0"/>
          </a:p>
          <a:p>
            <a:r>
              <a:rPr lang="ru-RU" dirty="0" smtClean="0">
                <a:solidFill>
                  <a:srgbClr val="FF0000"/>
                </a:solidFill>
              </a:rPr>
              <a:t>Ты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студ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ru-RU" dirty="0">
                <a:solidFill>
                  <a:srgbClr val="FF0000"/>
                </a:solidFill>
              </a:rPr>
              <a:t>нтка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Вы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студ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ru-RU" dirty="0">
                <a:solidFill>
                  <a:srgbClr val="FF0000"/>
                </a:solidFill>
              </a:rPr>
              <a:t>нты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Он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студ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ru-RU" dirty="0">
                <a:solidFill>
                  <a:srgbClr val="FF0000"/>
                </a:solidFill>
              </a:rPr>
              <a:t>нт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Тайваня.</a:t>
            </a:r>
            <a:r>
              <a:rPr lang="ru-RU" dirty="0">
                <a:solidFill>
                  <a:srgbClr val="FF0000"/>
                </a:solidFill>
              </a:rPr>
              <a:t>	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Она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студ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ru-RU" dirty="0">
                <a:solidFill>
                  <a:srgbClr val="FF0000"/>
                </a:solidFill>
              </a:rPr>
              <a:t>нтка 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Тайваня.</a:t>
            </a:r>
            <a:r>
              <a:rPr lang="ru-RU" dirty="0">
                <a:solidFill>
                  <a:srgbClr val="FF0000"/>
                </a:solidFill>
              </a:rPr>
              <a:t>	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Оно</a:t>
            </a:r>
            <a:r>
              <a:rPr lang="ru-RU" dirty="0"/>
              <a:t>	</a:t>
            </a:r>
            <a:r>
              <a:rPr lang="ru-RU" dirty="0" smtClean="0"/>
              <a:t>......</a:t>
            </a:r>
            <a:endParaRPr lang="en-US" dirty="0"/>
          </a:p>
          <a:p>
            <a:r>
              <a:rPr lang="ru-RU" dirty="0" smtClean="0">
                <a:solidFill>
                  <a:srgbClr val="FF0000"/>
                </a:solidFill>
              </a:rPr>
              <a:t>Мы  студ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нты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Тайваня.</a:t>
            </a:r>
            <a:r>
              <a:rPr lang="ru-RU" dirty="0">
                <a:solidFill>
                  <a:srgbClr val="FF0000"/>
                </a:solidFill>
              </a:rPr>
              <a:t>	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Они студ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нты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Тайваня.</a:t>
            </a:r>
            <a:r>
              <a:rPr lang="ru-RU" dirty="0">
                <a:solidFill>
                  <a:srgbClr val="FF0000"/>
                </a:solidFill>
              </a:rPr>
              <a:t>	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513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dirty="0" err="1" smtClean="0"/>
              <a:t>What</a:t>
            </a:r>
            <a:r>
              <a:rPr lang="es-419" dirty="0" smtClean="0"/>
              <a:t> </a:t>
            </a:r>
            <a:r>
              <a:rPr lang="es-419" dirty="0" err="1" smtClean="0"/>
              <a:t>is</a:t>
            </a:r>
            <a:r>
              <a:rPr lang="es-419" dirty="0" smtClean="0"/>
              <a:t> </a:t>
            </a:r>
            <a:r>
              <a:rPr lang="es-419" dirty="0" err="1" smtClean="0"/>
              <a:t>your</a:t>
            </a:r>
            <a:r>
              <a:rPr lang="es-419" dirty="0" smtClean="0"/>
              <a:t> </a:t>
            </a:r>
            <a:r>
              <a:rPr lang="es-419" dirty="0" err="1" smtClean="0"/>
              <a:t>name</a:t>
            </a:r>
            <a:r>
              <a:rPr lang="es-419" dirty="0"/>
              <a:t>?</a:t>
            </a:r>
            <a:br>
              <a:rPr lang="es-419" dirty="0"/>
            </a:br>
            <a:r>
              <a:rPr lang="es-419" sz="2000" dirty="0">
                <a:hlinkClick r:id="rId2"/>
              </a:rPr>
              <a:t>http://havefunwithrussian.ru/index.php/kak-skazat/117-kak-tebya-zovut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638740"/>
              </p:ext>
            </p:extLst>
          </p:nvPr>
        </p:nvGraphicFramePr>
        <p:xfrm>
          <a:off x="822325" y="1846263"/>
          <a:ext cx="75438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70064020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36843806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313054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фраза/ </a:t>
                      </a:r>
                      <a:r>
                        <a:rPr lang="en-US" dirty="0" smtClean="0"/>
                        <a:t>phrase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транскрипция/ </a:t>
                      </a:r>
                      <a:r>
                        <a:rPr lang="en-US" dirty="0" smtClean="0"/>
                        <a:t>transcription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перевод/</a:t>
                      </a:r>
                      <a:r>
                        <a:rPr lang="en-US" dirty="0" smtClean="0"/>
                        <a:t>translation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6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Как тебя зовут? </a:t>
                      </a:r>
                      <a:endParaRPr lang="es-419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Как вас зовут? </a:t>
                      </a:r>
                      <a:endParaRPr lang="es-419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Ты</a:t>
                      </a:r>
                      <a:endParaRPr lang="es-419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419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вы </a:t>
                      </a:r>
                      <a:endParaRPr lang="es-419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419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Меня</a:t>
                      </a:r>
                      <a:r>
                        <a:rPr lang="ru-RU" baseline="0" dirty="0" smtClean="0"/>
                        <a:t> зовут.....</a:t>
                      </a:r>
                      <a:endParaRPr lang="ru-RU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tebya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zovut</a:t>
                      </a:r>
                      <a:r>
                        <a:rPr lang="en-US" dirty="0" smtClean="0"/>
                        <a:t>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en-US" dirty="0" err="1" smtClean="0"/>
                        <a:t>kak</a:t>
                      </a:r>
                      <a:r>
                        <a:rPr lang="en-US" dirty="0" smtClean="0"/>
                        <a:t> vas </a:t>
                      </a:r>
                      <a:r>
                        <a:rPr lang="en-US" dirty="0" err="1" smtClean="0"/>
                        <a:t>zovut</a:t>
                      </a:r>
                      <a:r>
                        <a:rPr lang="en-US" dirty="0" smtClean="0"/>
                        <a:t>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s-419" dirty="0" err="1" smtClean="0"/>
                        <a:t>Ty</a:t>
                      </a:r>
                      <a:endParaRPr lang="es-419" dirty="0" smtClean="0"/>
                    </a:p>
                    <a:p>
                      <a:endParaRPr lang="ru-RU" dirty="0" smtClean="0"/>
                    </a:p>
                    <a:p>
                      <a:r>
                        <a:rPr lang="es-419" dirty="0" err="1" smtClean="0"/>
                        <a:t>Vy</a:t>
                      </a:r>
                      <a:endParaRPr lang="es-419" dirty="0" smtClean="0"/>
                    </a:p>
                    <a:p>
                      <a:endParaRPr lang="ru-RU" dirty="0" smtClean="0"/>
                    </a:p>
                    <a:p>
                      <a:r>
                        <a:rPr lang="es-419" dirty="0" err="1" smtClean="0"/>
                        <a:t>Menya</a:t>
                      </a:r>
                      <a:r>
                        <a:rPr lang="es-419" baseline="0" dirty="0" smtClean="0"/>
                        <a:t> </a:t>
                      </a:r>
                      <a:r>
                        <a:rPr lang="es-419" baseline="0" dirty="0" err="1" smtClean="0"/>
                        <a:t>zovyt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is your name?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..</a:t>
                      </a:r>
                      <a:endParaRPr lang="es-419" dirty="0" smtClean="0"/>
                    </a:p>
                    <a:p>
                      <a:endParaRPr lang="ru-RU" dirty="0" smtClean="0"/>
                    </a:p>
                    <a:p>
                      <a:r>
                        <a:rPr lang="en-US" dirty="0" smtClean="0"/>
                        <a:t> you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s-419" dirty="0" err="1" smtClean="0"/>
                        <a:t>You</a:t>
                      </a:r>
                      <a:endParaRPr lang="es-419" dirty="0" smtClean="0"/>
                    </a:p>
                    <a:p>
                      <a:endParaRPr lang="es-419" dirty="0" smtClean="0"/>
                    </a:p>
                    <a:p>
                      <a:r>
                        <a:rPr lang="es-419" dirty="0" err="1" smtClean="0"/>
                        <a:t>My</a:t>
                      </a:r>
                      <a:r>
                        <a:rPr lang="es-419" dirty="0" smtClean="0"/>
                        <a:t> </a:t>
                      </a:r>
                      <a:r>
                        <a:rPr lang="es-419" dirty="0" err="1" smtClean="0"/>
                        <a:t>name</a:t>
                      </a:r>
                      <a:r>
                        <a:rPr lang="es-419" dirty="0" smtClean="0"/>
                        <a:t> </a:t>
                      </a:r>
                      <a:r>
                        <a:rPr lang="es-419" dirty="0" err="1" smtClean="0"/>
                        <a:t>is</a:t>
                      </a:r>
                      <a:r>
                        <a:rPr lang="es-419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780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400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286605"/>
            <a:ext cx="7543801" cy="1008796"/>
          </a:xfrm>
        </p:spPr>
        <p:txBody>
          <a:bodyPr/>
          <a:lstStyle/>
          <a:p>
            <a:r>
              <a:rPr lang="en-US" b="1" dirty="0" smtClean="0"/>
              <a:t>Personal Pronouns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9071"/>
            <a:ext cx="8229600" cy="4632089"/>
          </a:xfrm>
        </p:spPr>
      </p:pic>
    </p:spTree>
    <p:extLst>
      <p:ext uri="{BB962C8B-B14F-4D97-AF65-F5344CB8AC3E}">
        <p14:creationId xmlns:p14="http://schemas.microsoft.com/office/powerpoint/2010/main" val="3936147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Personal </a:t>
            </a:r>
            <a:r>
              <a:rPr lang="es-419" dirty="0" err="1" smtClean="0"/>
              <a:t>Pronouns</a:t>
            </a:r>
            <a:r>
              <a:rPr lang="es-419" dirty="0" smtClean="0"/>
              <a:t>´ Cases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2781" y="2209800"/>
            <a:ext cx="9315282" cy="236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3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990601"/>
            <a:ext cx="7543800" cy="1905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THANK YOU</a:t>
            </a:r>
            <a:r>
              <a:rPr lang="ru-RU" sz="3600" dirty="0"/>
              <a:t>!</a:t>
            </a:r>
            <a:endParaRPr lang="en-US" sz="36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sz="3600" dirty="0"/>
              <a:t>СПАСИБО!</a:t>
            </a:r>
            <a:endParaRPr lang="en-US" sz="3600" dirty="0"/>
          </a:p>
        </p:txBody>
      </p:sp>
      <p:pic>
        <p:nvPicPr>
          <p:cNvPr id="2050" name="Picture 2" descr="Картинки по запросу keep calm and study russ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667000"/>
            <a:ext cx="25908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738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8763000" cy="492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38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982" y="762000"/>
            <a:ext cx="8401756" cy="47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8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762000"/>
            <a:ext cx="907626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8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068" y="1011982"/>
            <a:ext cx="8641583" cy="48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65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571" y="1219200"/>
            <a:ext cx="8296729" cy="1534886"/>
          </a:xfrm>
        </p:spPr>
        <p:txBody>
          <a:bodyPr>
            <a:norm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9571" y="2286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Alphabet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100544"/>
              </p:ext>
            </p:extLst>
          </p:nvPr>
        </p:nvGraphicFramePr>
        <p:xfrm>
          <a:off x="457200" y="2057400"/>
          <a:ext cx="8229595" cy="2743041"/>
        </p:xfrm>
        <a:graphic>
          <a:graphicData uri="http://schemas.openxmlformats.org/drawingml/2006/table">
            <a:tbl>
              <a:tblPr/>
              <a:tblGrid>
                <a:gridCol w="74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" tooltip="A (Cyrillic)"/>
                        </a:rPr>
                        <a:t>А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a/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" tooltip="Be (Cyrillic)"/>
                        </a:rPr>
                        <a:t>Б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b/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4" tooltip="Ve (Cyrillic)"/>
                        </a:rPr>
                        <a:t>В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v/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5" tooltip="Ge (Cyrillic)"/>
                        </a:rPr>
                        <a:t>Г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ɡ/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6" tooltip="De (Cyrillic)"/>
                        </a:rPr>
                        <a:t>Д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d/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7" tooltip="Ye (Cyrillic)"/>
                        </a:rPr>
                        <a:t>Е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je/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8" tooltip="Yo (Cyrillic)"/>
                        </a:rPr>
                        <a:t>Ё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jo/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9" tooltip="Zhe (Cyrillic)"/>
                        </a:rPr>
                        <a:t>Ж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ʐ/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0" tooltip="Ze (Cyrillic)"/>
                        </a:rPr>
                        <a:t>З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z/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1" tooltip="I (Cyrillic)"/>
                        </a:rPr>
                        <a:t>И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i/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2" tooltip="Short I"/>
                        </a:rPr>
                        <a:t>Й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3" tooltip="Ka (Cyrillic)"/>
                        </a:rPr>
                        <a:t>К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k/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4" tooltip="El (Cyrillic)"/>
                        </a:rPr>
                        <a:t>Л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l/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5" tooltip="Em (Cyrillic)"/>
                        </a:rPr>
                        <a:t>М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m/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6" tooltip="En (Cyrillic)"/>
                        </a:rPr>
                        <a:t>Н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n/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7" tooltip="O (Cyrillic)"/>
                        </a:rPr>
                        <a:t>О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o/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8" tooltip="Pe (Cyrillic)"/>
                        </a:rPr>
                        <a:t>П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p/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9" tooltip="Er (Cyrillic)"/>
                        </a:rPr>
                        <a:t>Р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r/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0" tooltip="Es (Cyrillic)"/>
                        </a:rPr>
                        <a:t>С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s/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1" tooltip="Te (Cyrillic)"/>
                        </a:rPr>
                        <a:t>Т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2" tooltip="U (Cyrillic)"/>
                        </a:rPr>
                        <a:t>У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u/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3" tooltip="Ef (Cyrillic)"/>
                        </a:rPr>
                        <a:t>Ф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f/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4" tooltip="Kha (Cyrillic)"/>
                        </a:rPr>
                        <a:t>Х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x/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5" tooltip="Tse (Cyrillic)"/>
                        </a:rPr>
                        <a:t>Ц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ts/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6" tooltip="Che (Cyrillic)"/>
                        </a:rPr>
                        <a:t>Ч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tɕ/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7" tooltip="Sha (Cyrillic)"/>
                        </a:rPr>
                        <a:t>Ш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ʂ/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8" tooltip="Shcha (Cyrillic)"/>
                        </a:rPr>
                        <a:t>Щ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ɕː/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9" tooltip="Hard sign"/>
                        </a:rPr>
                        <a:t>Ъ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/-/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0" tooltip="Yery"/>
                        </a:rPr>
                        <a:t>Ы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ɨ/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1" tooltip="Soft sign"/>
                        </a:rPr>
                        <a:t>Ь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ʲ/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2" tooltip="E (Cyrillic)"/>
                        </a:rPr>
                        <a:t>Э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e/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3" tooltip="Yu (Cyrillic)"/>
                        </a:rPr>
                        <a:t>Ю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ju/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rgbClr val="0B0080"/>
                          </a:solidFill>
                          <a:effectLst/>
                          <a:hlinkClick r:id="rId34" tooltip="Ya (Cyrillic)"/>
                        </a:rPr>
                        <a:t>Я</a:t>
                      </a:r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r>
                        <a:rPr lang="ru-RU" dirty="0"/>
                        <a:t>/</a:t>
                      </a:r>
                      <a:r>
                        <a:rPr lang="en-US" dirty="0"/>
                        <a:t>ja/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444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Perfect Matches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4000" b="1" dirty="0"/>
              <a:t>A </a:t>
            </a:r>
            <a:r>
              <a:rPr lang="en-US" sz="4000" b="1" dirty="0" smtClean="0"/>
              <a:t>а , K </a:t>
            </a:r>
            <a:r>
              <a:rPr lang="en-US" sz="4000" b="1" dirty="0"/>
              <a:t>к </a:t>
            </a:r>
            <a:r>
              <a:rPr lang="en-US" sz="4000" b="1" dirty="0" smtClean="0"/>
              <a:t>, M м, O о, T </a:t>
            </a:r>
            <a:r>
              <a:rPr lang="en-US" sz="4000" b="1" dirty="0"/>
              <a:t>т </a:t>
            </a:r>
            <a:r>
              <a:rPr lang="en-US" sz="4000" b="1" dirty="0" smtClean="0"/>
              <a:t>, E </a:t>
            </a:r>
            <a:r>
              <a:rPr lang="en-US" sz="4000" b="1" dirty="0" err="1" smtClean="0"/>
              <a:t>e</a:t>
            </a:r>
            <a:endParaRPr lang="en-US" sz="4000" b="1" dirty="0" smtClean="0"/>
          </a:p>
          <a:p>
            <a:r>
              <a:rPr lang="en-US" sz="4000" dirty="0" smtClean="0"/>
              <a:t>Practice:</a:t>
            </a:r>
          </a:p>
          <a:p>
            <a:r>
              <a:rPr lang="ru-RU" sz="4000" dirty="0" smtClean="0"/>
              <a:t>М</a:t>
            </a:r>
            <a:r>
              <a:rPr lang="ru-RU" sz="4000" dirty="0" smtClean="0">
                <a:solidFill>
                  <a:srgbClr val="00B050"/>
                </a:solidFill>
              </a:rPr>
              <a:t>а</a:t>
            </a:r>
            <a:r>
              <a:rPr lang="ru-RU" sz="4000" dirty="0" smtClean="0"/>
              <a:t>ма, к</a:t>
            </a:r>
            <a:r>
              <a:rPr lang="en-US" sz="4000" dirty="0" err="1" smtClean="0">
                <a:solidFill>
                  <a:srgbClr val="00B050"/>
                </a:solidFill>
              </a:rPr>
              <a:t>о</a:t>
            </a:r>
            <a:r>
              <a:rPr lang="en-US" sz="4000" dirty="0" err="1" smtClean="0"/>
              <a:t>т</a:t>
            </a:r>
            <a:r>
              <a:rPr lang="ru-RU" sz="4000" dirty="0" smtClean="0"/>
              <a:t>, там, акт, Т</a:t>
            </a:r>
            <a:r>
              <a:rPr lang="ru-RU" sz="4000" dirty="0" smtClean="0">
                <a:solidFill>
                  <a:srgbClr val="00B050"/>
                </a:solidFill>
              </a:rPr>
              <a:t>о</a:t>
            </a:r>
            <a:r>
              <a:rPr lang="ru-RU" sz="4000" dirty="0" smtClean="0"/>
              <a:t>ма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1126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The False Friends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28800"/>
            <a:ext cx="7543801" cy="464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smtClean="0"/>
              <a:t>В </a:t>
            </a:r>
            <a:r>
              <a:rPr lang="en-US" sz="4400" b="1" dirty="0" err="1" smtClean="0"/>
              <a:t>в</a:t>
            </a:r>
            <a:r>
              <a:rPr lang="ru-RU" sz="4400" b="1" dirty="0" smtClean="0"/>
              <a:t>, </a:t>
            </a:r>
            <a:r>
              <a:rPr lang="en-US" sz="4400" dirty="0"/>
              <a:t> </a:t>
            </a:r>
            <a:r>
              <a:rPr lang="en-US" sz="4400" b="1" dirty="0" smtClean="0"/>
              <a:t>З </a:t>
            </a:r>
            <a:r>
              <a:rPr lang="en-US" sz="4400" b="1" dirty="0" err="1" smtClean="0"/>
              <a:t>з</a:t>
            </a:r>
            <a:r>
              <a:rPr lang="ru-RU" sz="4400" b="1" dirty="0" smtClean="0"/>
              <a:t>, </a:t>
            </a:r>
            <a:r>
              <a:rPr lang="en-US" sz="4400" dirty="0"/>
              <a:t> </a:t>
            </a:r>
            <a:r>
              <a:rPr lang="en-US" sz="4400" b="1" dirty="0" smtClean="0"/>
              <a:t>Н </a:t>
            </a:r>
            <a:r>
              <a:rPr lang="en-US" sz="4400" b="1" dirty="0" err="1" smtClean="0"/>
              <a:t>н</a:t>
            </a:r>
            <a:r>
              <a:rPr lang="ru-RU" sz="4400" dirty="0" smtClean="0"/>
              <a:t>, </a:t>
            </a:r>
            <a:r>
              <a:rPr lang="en-US" sz="4400" b="1" dirty="0" smtClean="0"/>
              <a:t>Р </a:t>
            </a:r>
            <a:r>
              <a:rPr lang="en-US" sz="4400" b="1" dirty="0" err="1" smtClean="0"/>
              <a:t>р</a:t>
            </a:r>
            <a:r>
              <a:rPr lang="ru-RU" sz="4400" b="1" dirty="0" smtClean="0"/>
              <a:t>, </a:t>
            </a:r>
            <a:r>
              <a:rPr lang="en-US" sz="4400" dirty="0"/>
              <a:t> </a:t>
            </a:r>
            <a:r>
              <a:rPr lang="en-US" sz="4400" b="1" dirty="0" smtClean="0"/>
              <a:t>С </a:t>
            </a:r>
            <a:r>
              <a:rPr lang="en-US" sz="4400" b="1" dirty="0" err="1" smtClean="0"/>
              <a:t>с</a:t>
            </a:r>
            <a:r>
              <a:rPr lang="ru-RU" sz="4400" b="1" dirty="0" smtClean="0"/>
              <a:t>, </a:t>
            </a:r>
            <a:r>
              <a:rPr lang="en-US" sz="4400" dirty="0"/>
              <a:t> </a:t>
            </a:r>
            <a:r>
              <a:rPr lang="en-US" sz="4400" b="1" dirty="0" smtClean="0"/>
              <a:t>У </a:t>
            </a:r>
            <a:r>
              <a:rPr lang="en-US" sz="4400" b="1" dirty="0" err="1" smtClean="0"/>
              <a:t>у</a:t>
            </a:r>
            <a:r>
              <a:rPr lang="ru-RU" sz="4400" b="1" dirty="0" smtClean="0"/>
              <a:t>,  </a:t>
            </a:r>
            <a:r>
              <a:rPr lang="en-US" sz="4400" b="1" dirty="0" smtClean="0"/>
              <a:t>Ч </a:t>
            </a:r>
            <a:r>
              <a:rPr lang="en-US" sz="4400" b="1" dirty="0" err="1" smtClean="0"/>
              <a:t>ч</a:t>
            </a:r>
            <a:r>
              <a:rPr lang="ru-RU" sz="4400" dirty="0" smtClean="0"/>
              <a:t>, </a:t>
            </a:r>
            <a:r>
              <a:rPr lang="ru-RU" sz="4400" b="1" dirty="0" smtClean="0"/>
              <a:t>Х х</a:t>
            </a:r>
          </a:p>
          <a:p>
            <a:pPr marL="0" indent="0">
              <a:buNone/>
            </a:pPr>
            <a:r>
              <a:rPr lang="en-US" sz="4400" dirty="0" smtClean="0"/>
              <a:t>Practice:</a:t>
            </a:r>
          </a:p>
          <a:p>
            <a:pPr marL="0" indent="0">
              <a:buNone/>
            </a:pPr>
            <a:r>
              <a:rPr lang="ru-RU" sz="4400" dirty="0" smtClean="0"/>
              <a:t>Весн</a:t>
            </a:r>
            <a:r>
              <a:rPr lang="ru-RU" sz="4400" dirty="0" smtClean="0">
                <a:solidFill>
                  <a:srgbClr val="00B050"/>
                </a:solidFill>
              </a:rPr>
              <a:t>а</a:t>
            </a:r>
            <a:r>
              <a:rPr lang="en-US" sz="4400" dirty="0" smtClean="0"/>
              <a:t>, </a:t>
            </a:r>
            <a:r>
              <a:rPr lang="ru-RU" sz="4400" dirty="0" smtClean="0"/>
              <a:t> ус</a:t>
            </a:r>
            <a:r>
              <a:rPr lang="en-US" sz="4400" dirty="0" smtClean="0"/>
              <a:t>, </a:t>
            </a:r>
            <a:r>
              <a:rPr lang="ru-RU" sz="4400" dirty="0" smtClean="0"/>
              <a:t> чек</a:t>
            </a:r>
            <a:r>
              <a:rPr lang="en-US" sz="4400" dirty="0" smtClean="0"/>
              <a:t>, </a:t>
            </a:r>
            <a:r>
              <a:rPr lang="ru-RU" sz="4400" dirty="0" smtClean="0"/>
              <a:t> метр</a:t>
            </a:r>
            <a:r>
              <a:rPr lang="en-US" sz="4400" dirty="0" smtClean="0"/>
              <a:t>, </a:t>
            </a:r>
            <a:r>
              <a:rPr lang="ru-RU" sz="4400" dirty="0" smtClean="0"/>
              <a:t> хвост</a:t>
            </a:r>
            <a:r>
              <a:rPr lang="en-US" sz="4400" dirty="0" smtClean="0"/>
              <a:t>, </a:t>
            </a:r>
            <a:r>
              <a:rPr lang="ru-RU" sz="4400" dirty="0" smtClean="0"/>
              <a:t> верх</a:t>
            </a:r>
            <a:r>
              <a:rPr lang="en-US" sz="4400" dirty="0" smtClean="0"/>
              <a:t>, </a:t>
            </a:r>
            <a:r>
              <a:rPr lang="ru-RU" sz="4400" dirty="0"/>
              <a:t>у</a:t>
            </a:r>
            <a:r>
              <a:rPr lang="ru-RU" sz="4400" dirty="0" smtClean="0"/>
              <a:t>хо</a:t>
            </a:r>
            <a:r>
              <a:rPr lang="en-US" sz="4400" dirty="0" smtClean="0"/>
              <a:t>, </a:t>
            </a:r>
            <a:r>
              <a:rPr lang="ru-RU" sz="4400" dirty="0"/>
              <a:t>н</a:t>
            </a:r>
            <a:r>
              <a:rPr lang="ru-RU" sz="4400" dirty="0" smtClean="0"/>
              <a:t>ос</a:t>
            </a:r>
            <a:r>
              <a:rPr lang="en-US" sz="4400" dirty="0" smtClean="0"/>
              <a:t>, </a:t>
            </a:r>
            <a:r>
              <a:rPr lang="ru-RU" sz="4400" dirty="0" smtClean="0"/>
              <a:t>рот, бок</a:t>
            </a:r>
            <a:endParaRPr lang="en-US" sz="4400" dirty="0" smtClean="0"/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1506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The Secret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16 </a:t>
            </a:r>
            <a:r>
              <a:rPr lang="en-US" sz="3200" dirty="0" smtClean="0"/>
              <a:t>letters of the Russian alphabet that we call "secret agents". </a:t>
            </a:r>
            <a:endParaRPr lang="ru-RU" sz="3200" dirty="0" smtClean="0"/>
          </a:p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041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228600"/>
            <a:ext cx="8458200" cy="5973763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/>
              <a:t>Б </a:t>
            </a:r>
            <a:r>
              <a:rPr lang="en-US" sz="2000" b="1" dirty="0" err="1"/>
              <a:t>б</a:t>
            </a:r>
            <a:r>
              <a:rPr lang="en-US" sz="2000" dirty="0"/>
              <a:t> - pronounced as "b" in "boy“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Г </a:t>
            </a:r>
            <a:r>
              <a:rPr lang="en-US" sz="2000" b="1" dirty="0" err="1"/>
              <a:t>г</a:t>
            </a:r>
            <a:r>
              <a:rPr lang="en-US" sz="2000" dirty="0"/>
              <a:t> - pronounced as "g" in "good“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Д </a:t>
            </a:r>
            <a:r>
              <a:rPr lang="en-US" sz="2000" b="1" dirty="0" err="1"/>
              <a:t>д</a:t>
            </a:r>
            <a:r>
              <a:rPr lang="en-US" sz="2000" dirty="0"/>
              <a:t> - pronounced as "d" in "desk“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Ё </a:t>
            </a:r>
            <a:r>
              <a:rPr lang="en-US" sz="2000" b="1" dirty="0" err="1"/>
              <a:t>ё</a:t>
            </a:r>
            <a:r>
              <a:rPr lang="en-US" sz="2000" dirty="0"/>
              <a:t> - pronounced as "</a:t>
            </a:r>
            <a:r>
              <a:rPr lang="en-US" sz="2000" dirty="0" err="1"/>
              <a:t>yo</a:t>
            </a:r>
            <a:r>
              <a:rPr lang="en-US" sz="2000" dirty="0"/>
              <a:t>" in "yonder“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Ж </a:t>
            </a:r>
            <a:r>
              <a:rPr lang="en-US" sz="2000" b="1" dirty="0" err="1"/>
              <a:t>ж</a:t>
            </a:r>
            <a:r>
              <a:rPr lang="en-US" sz="2000" dirty="0"/>
              <a:t> - pronounced as "s" in "pleasure"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П </a:t>
            </a:r>
            <a:r>
              <a:rPr lang="en-US" sz="2000" b="1" dirty="0" err="1"/>
              <a:t>п</a:t>
            </a:r>
            <a:r>
              <a:rPr lang="en-US" sz="2000" dirty="0"/>
              <a:t> - pronounced as "p" in "people"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Ф </a:t>
            </a:r>
            <a:r>
              <a:rPr lang="en-US" sz="2000" b="1" dirty="0" err="1"/>
              <a:t>ф</a:t>
            </a:r>
            <a:r>
              <a:rPr lang="en-US" sz="2000" dirty="0"/>
              <a:t> - pronounced as "f" in "fast"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И </a:t>
            </a:r>
            <a:r>
              <a:rPr lang="en-US" sz="2000" b="1" dirty="0" err="1"/>
              <a:t>и</a:t>
            </a:r>
            <a:r>
              <a:rPr lang="en-US" sz="2000" dirty="0"/>
              <a:t> - pronounced as "</a:t>
            </a:r>
            <a:r>
              <a:rPr lang="en-US" sz="2000" dirty="0" err="1"/>
              <a:t>ee</a:t>
            </a:r>
            <a:r>
              <a:rPr lang="en-US" sz="2000" dirty="0"/>
              <a:t>" in "feet"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Й </a:t>
            </a:r>
            <a:r>
              <a:rPr lang="en-US" sz="2000" b="1" dirty="0" err="1"/>
              <a:t>й</a:t>
            </a:r>
            <a:r>
              <a:rPr lang="en-US" sz="2000" dirty="0"/>
              <a:t> - pronounced as "y" in "boy"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Л </a:t>
            </a:r>
            <a:r>
              <a:rPr lang="en-US" sz="2000" b="1" dirty="0" err="1"/>
              <a:t>л</a:t>
            </a:r>
            <a:r>
              <a:rPr lang="en-US" sz="2000" dirty="0"/>
              <a:t> - pronounced as "l" in "last"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Ц </a:t>
            </a:r>
            <a:r>
              <a:rPr lang="en-US" sz="2000" b="1" dirty="0" err="1"/>
              <a:t>ц</a:t>
            </a:r>
            <a:r>
              <a:rPr lang="en-US" sz="2000" dirty="0"/>
              <a:t> - pronounced as "</a:t>
            </a:r>
            <a:r>
              <a:rPr lang="en-US" sz="2000" dirty="0" err="1"/>
              <a:t>ts</a:t>
            </a:r>
            <a:r>
              <a:rPr lang="en-US" sz="2000" dirty="0"/>
              <a:t>" in "its"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Ш </a:t>
            </a:r>
            <a:r>
              <a:rPr lang="en-US" sz="2000" b="1" dirty="0" err="1"/>
              <a:t>ш</a:t>
            </a:r>
            <a:r>
              <a:rPr lang="en-US" sz="2000" dirty="0"/>
              <a:t> - pronounced as "</a:t>
            </a:r>
            <a:r>
              <a:rPr lang="en-US" sz="2000" dirty="0" err="1"/>
              <a:t>sh</a:t>
            </a:r>
            <a:r>
              <a:rPr lang="en-US" sz="2000" dirty="0"/>
              <a:t>" in “short”</a:t>
            </a:r>
            <a:endParaRPr lang="ru-RU" sz="20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20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Щ </a:t>
            </a:r>
            <a:r>
              <a:rPr lang="en-US" sz="2000" b="1" dirty="0" err="1"/>
              <a:t>щ</a:t>
            </a:r>
            <a:r>
              <a:rPr lang="en-US" sz="2000" dirty="0"/>
              <a:t> - pronounced as "</a:t>
            </a:r>
            <a:r>
              <a:rPr lang="en-US" sz="2000" dirty="0" err="1"/>
              <a:t>shch</a:t>
            </a:r>
            <a:r>
              <a:rPr lang="en-US" sz="2000" dirty="0"/>
              <a:t>" in "bush chat". This letter reminds a combination of "Ш" (</a:t>
            </a:r>
            <a:r>
              <a:rPr lang="en-US" sz="2000" dirty="0" err="1"/>
              <a:t>sh</a:t>
            </a:r>
            <a:r>
              <a:rPr lang="en-US" sz="2000" dirty="0"/>
              <a:t>) and "Ч" (</a:t>
            </a:r>
            <a:r>
              <a:rPr lang="en-US" sz="2000" dirty="0" err="1"/>
              <a:t>ch</a:t>
            </a:r>
            <a:r>
              <a:rPr lang="en-US" sz="2000" dirty="0"/>
              <a:t>).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Э </a:t>
            </a:r>
            <a:r>
              <a:rPr lang="en-US" sz="2000" b="1" dirty="0" err="1"/>
              <a:t>э</a:t>
            </a:r>
            <a:r>
              <a:rPr lang="en-US" sz="2000" dirty="0"/>
              <a:t> - pronounced as "e" in "echo"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Ю </a:t>
            </a:r>
            <a:r>
              <a:rPr lang="en-US" sz="2000" b="1" dirty="0" err="1"/>
              <a:t>ю</a:t>
            </a:r>
            <a:r>
              <a:rPr lang="en-US" sz="2000" dirty="0"/>
              <a:t> - pronounced as English "you" but shorter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Я </a:t>
            </a:r>
            <a:r>
              <a:rPr lang="en-US" sz="2000" b="1" dirty="0" err="1"/>
              <a:t>я</a:t>
            </a:r>
            <a:r>
              <a:rPr lang="en-US" sz="2000" dirty="0"/>
              <a:t> - pronounced as "</a:t>
            </a:r>
            <a:r>
              <a:rPr lang="en-US" sz="2000" dirty="0" err="1"/>
              <a:t>ya</a:t>
            </a:r>
            <a:r>
              <a:rPr lang="en-US" sz="2000" dirty="0"/>
              <a:t>" in "yard"</a:t>
            </a:r>
          </a:p>
        </p:txBody>
      </p:sp>
    </p:spTree>
    <p:extLst>
      <p:ext uri="{BB962C8B-B14F-4D97-AF65-F5344CB8AC3E}">
        <p14:creationId xmlns:p14="http://schemas.microsoft.com/office/powerpoint/2010/main" val="262230202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1524</TotalTime>
  <Words>250</Words>
  <Application>Microsoft Office PowerPoint</Application>
  <PresentationFormat>On-screen Show (4:3)</PresentationFormat>
  <Paragraphs>130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新細明體</vt:lpstr>
      <vt:lpstr>Retrospect</vt:lpstr>
      <vt:lpstr> Русский язык 俄文(一)</vt:lpstr>
      <vt:lpstr>PowerPoint Presentation</vt:lpstr>
      <vt:lpstr>PowerPoint Presentation</vt:lpstr>
      <vt:lpstr>PowerPoint Presentation</vt:lpstr>
      <vt:lpstr>  </vt:lpstr>
      <vt:lpstr>Perfect Matches</vt:lpstr>
      <vt:lpstr>2. The False Friends</vt:lpstr>
      <vt:lpstr>3. The Secret Agents</vt:lpstr>
      <vt:lpstr>PowerPoint Presentation</vt:lpstr>
      <vt:lpstr>Practice</vt:lpstr>
      <vt:lpstr>4. The Rare Aves</vt:lpstr>
      <vt:lpstr>PowerPoint Presentation</vt:lpstr>
      <vt:lpstr>Personal Pronouns</vt:lpstr>
      <vt:lpstr>Practice (студент)</vt:lpstr>
      <vt:lpstr>What is your name? http://havefunwithrussian.ru/index.php/kak-skazat/117-kak-tebya-zovut</vt:lpstr>
      <vt:lpstr>Personal Pronouns</vt:lpstr>
      <vt:lpstr>Personal Pronouns´ Cases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Lubov Che</dc:creator>
  <cp:lastModifiedBy>Pablo Trujillo Villareal</cp:lastModifiedBy>
  <cp:revision>25</cp:revision>
  <dcterms:created xsi:type="dcterms:W3CDTF">2017-09-16T12:04:31Z</dcterms:created>
  <dcterms:modified xsi:type="dcterms:W3CDTF">2017-09-24T04:26:06Z</dcterms:modified>
</cp:coreProperties>
</file>